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9" r:id="rId4"/>
    <p:sldId id="270" r:id="rId5"/>
    <p:sldId id="276" r:id="rId6"/>
    <p:sldId id="277" r:id="rId7"/>
    <p:sldId id="278" r:id="rId8"/>
    <p:sldId id="271" r:id="rId9"/>
    <p:sldId id="272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6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64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02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9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66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3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42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7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6D94-4381-4364-983B-DF23BBDF8EE6}" type="datetimeFigureOut">
              <a:rPr lang="de-DE" smtClean="0"/>
              <a:t>01.07.2014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BF4D-506D-41B9-8972-5334EC42D1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82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76570" y="2918702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6506809" cy="5049555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 rot="19832614">
            <a:off x="441370" y="638960"/>
            <a:ext cx="3004203" cy="1268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Förderschule</a:t>
            </a:r>
          </a:p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Cham</a:t>
            </a:r>
            <a:endParaRPr lang="de-DE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164288" y="2996952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6" name="Gleichschenkliges Dreieck 5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Abgerundetes Rechteck 6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Arche Noah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435614" y="697174"/>
            <a:ext cx="491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6"/>
                </a:solidFill>
              </a:rPr>
              <a:t>Neue Rollen annehmen! Teamarbeit  erleben!</a:t>
            </a:r>
            <a:endParaRPr lang="de-DE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092280" y="332656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4" name="Gleichschenkliges Dreieck 3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Abgerundetes Rechteck 4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Arche Noah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2483768" y="3861048"/>
            <a:ext cx="3546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6"/>
                </a:solidFill>
              </a:rPr>
              <a:t>Erfahrungen sammeln und schenken!</a:t>
            </a:r>
            <a:endParaRPr lang="de-DE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092280" y="188640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4" name="Gleichschenkliges Dreieck 3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Abgerundetes Rechteck 2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Arche Noah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572000" y="593932"/>
            <a:ext cx="3546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chemeClr val="accent6"/>
                </a:solidFill>
              </a:rPr>
              <a:t>Neue Einblicke!</a:t>
            </a:r>
            <a:endParaRPr lang="de-DE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355976" y="260649"/>
            <a:ext cx="4176464" cy="64087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596"/>
            <a:ext cx="3312368" cy="5888653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396552" y="116632"/>
            <a:ext cx="3541276" cy="1823504"/>
            <a:chOff x="-239720" y="108327"/>
            <a:chExt cx="3541276" cy="1823504"/>
          </a:xfrm>
        </p:grpSpPr>
        <p:sp>
          <p:nvSpPr>
            <p:cNvPr id="3" name="Gleichschenkliges Dreieck 2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Grundschule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33728"/>
            <a:ext cx="3312368" cy="58886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336118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6"/>
                </a:solidFill>
              </a:rPr>
              <a:t>Zusammen unterwegs!</a:t>
            </a:r>
            <a:endParaRPr lang="de-DE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rot="16200000">
            <a:off x="1259632" y="2780928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" b="2733"/>
          <a:stretch/>
        </p:blipFill>
        <p:spPr>
          <a:xfrm>
            <a:off x="507326" y="548680"/>
            <a:ext cx="7997577" cy="459481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796136" y="4377336"/>
            <a:ext cx="3463477" cy="2899897"/>
            <a:chOff x="5783413" y="4242018"/>
            <a:chExt cx="3463477" cy="2899897"/>
          </a:xfrm>
        </p:grpSpPr>
        <p:sp>
          <p:nvSpPr>
            <p:cNvPr id="3" name="Gleichschenkliges Dreieck 2"/>
            <p:cNvSpPr/>
            <p:nvPr/>
          </p:nvSpPr>
          <p:spPr>
            <a:xfrm rot="7981692">
              <a:off x="6983648" y="4878674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5783413" y="437368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Grundschule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139952" y="3190630"/>
            <a:ext cx="3546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6"/>
                </a:solidFill>
              </a:rPr>
              <a:t>Zusammen Natur erleben!</a:t>
            </a:r>
            <a:endParaRPr lang="de-DE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492332" y="2492896"/>
            <a:ext cx="4544163" cy="37351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>
          <a:xfrm flipH="1">
            <a:off x="1177549" y="689209"/>
            <a:ext cx="3960440" cy="4758813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3" name="Gleichschenkliges Dreieck 2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Grundschule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12" r="3522" b="-312"/>
          <a:stretch/>
        </p:blipFill>
        <p:spPr>
          <a:xfrm>
            <a:off x="4716016" y="2708920"/>
            <a:ext cx="4058189" cy="32403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5137989" y="42017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chemeClr val="accent6"/>
                </a:solidFill>
              </a:rPr>
              <a:t>Zusammen </a:t>
            </a:r>
            <a:r>
              <a:rPr lang="de-DE" sz="4800" b="1" dirty="0" smtClean="0">
                <a:solidFill>
                  <a:schemeClr val="accent6"/>
                </a:solidFill>
              </a:rPr>
              <a:t>lernen!</a:t>
            </a:r>
            <a:endParaRPr lang="de-DE" sz="4800" b="1" dirty="0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5357039"/>
            <a:ext cx="449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6"/>
                </a:solidFill>
              </a:rPr>
              <a:t>Zusammen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83768" y="5786680"/>
            <a:ext cx="2264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</a:rPr>
              <a:t>Erfolge haben!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4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732240" y="3068960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18" y="548680"/>
            <a:ext cx="6974149" cy="5789555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 rot="19832614">
            <a:off x="297353" y="662847"/>
            <a:ext cx="3004203" cy="1268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Grundschule </a:t>
            </a:r>
          </a:p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Furth im Wald</a:t>
            </a:r>
            <a:endParaRPr lang="de-DE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7" name="Gleichschenkliges Dreieck 6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7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Grundschule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3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508104" y="476672"/>
            <a:ext cx="3024335" cy="6264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9652" r="13978" b="21573"/>
          <a:stretch/>
        </p:blipFill>
        <p:spPr>
          <a:xfrm>
            <a:off x="956260" y="766002"/>
            <a:ext cx="6725264" cy="30230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27129" r="3979" b="28570"/>
          <a:stretch/>
        </p:blipFill>
        <p:spPr>
          <a:xfrm>
            <a:off x="956260" y="3861048"/>
            <a:ext cx="5245210" cy="1814126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3" name="Gleichschenkliges Dreieck 2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Grundschule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0" r="19946" b="28950"/>
          <a:stretch/>
        </p:blipFill>
        <p:spPr>
          <a:xfrm>
            <a:off x="5796136" y="3122826"/>
            <a:ext cx="2474606" cy="329057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8" name="Textfeld 7"/>
          <p:cNvSpPr txBox="1"/>
          <p:nvPr/>
        </p:nvSpPr>
        <p:spPr>
          <a:xfrm>
            <a:off x="2915816" y="5653697"/>
            <a:ext cx="3546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 smtClean="0">
                <a:solidFill>
                  <a:schemeClr val="accent6"/>
                </a:solidFill>
              </a:rPr>
              <a:t>It‘s</a:t>
            </a:r>
            <a:r>
              <a:rPr lang="de-DE" sz="6000" b="1" dirty="0" smtClean="0">
                <a:solidFill>
                  <a:schemeClr val="accent6"/>
                </a:solidFill>
              </a:rPr>
              <a:t> FUN</a:t>
            </a:r>
            <a:r>
              <a:rPr lang="de-DE" sz="6000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de-DE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04248" y="2636912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-4765" b="12998"/>
          <a:stretch/>
        </p:blipFill>
        <p:spPr>
          <a:xfrm>
            <a:off x="971600" y="692696"/>
            <a:ext cx="7265116" cy="5058889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239720" y="108327"/>
            <a:ext cx="3541276" cy="1823504"/>
            <a:chOff x="-239720" y="108327"/>
            <a:chExt cx="3541276" cy="1823504"/>
          </a:xfrm>
        </p:grpSpPr>
        <p:sp>
          <p:nvSpPr>
            <p:cNvPr id="3" name="Gleichschenkliges Dreieck 2"/>
            <p:cNvSpPr/>
            <p:nvPr/>
          </p:nvSpPr>
          <p:spPr>
            <a:xfrm rot="18924709">
              <a:off x="-239720" y="108327"/>
              <a:ext cx="2899897" cy="1626586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297353" y="662847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 rot="19965656">
            <a:off x="6218213" y="5140390"/>
            <a:ext cx="170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accent6"/>
                </a:solidFill>
              </a:rPr>
              <a:t>„Ich helfe Dir!“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7584" y="574545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6"/>
                </a:solidFill>
              </a:rPr>
              <a:t>Probleme erkennen!</a:t>
            </a:r>
            <a:endParaRPr lang="de-DE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39552" y="188640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0"/>
          <a:stretch/>
        </p:blipFill>
        <p:spPr>
          <a:xfrm>
            <a:off x="1043608" y="559387"/>
            <a:ext cx="6456717" cy="5637423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049883" y="4589710"/>
            <a:ext cx="3647383" cy="1742743"/>
            <a:chOff x="5049883" y="4589710"/>
            <a:chExt cx="3647383" cy="1742743"/>
          </a:xfrm>
        </p:grpSpPr>
        <p:sp>
          <p:nvSpPr>
            <p:cNvPr id="3" name="Gleichschenkliges Dreieck 2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5049883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4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332656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6"/>
                </a:solidFill>
              </a:rPr>
              <a:t>Förderzentrum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Immer mehr Schulen im Landkreis bieten eine Ganztagsbetreuung und  -förderung für ihre Schüler an. Dazu gehört auch ein Mittagessen. Nachmittags folgt dann die </a:t>
            </a:r>
            <a:r>
              <a:rPr lang="de-DE" sz="3200" dirty="0" smtClean="0"/>
              <a:t>Hausaufgaben-betreuung </a:t>
            </a:r>
            <a:r>
              <a:rPr lang="de-DE" sz="3200" dirty="0"/>
              <a:t>und ein attraktives Freizeitangebot. </a:t>
            </a:r>
            <a:endParaRPr lang="de-DE" sz="3200" dirty="0" smtClean="0"/>
          </a:p>
          <a:p>
            <a:r>
              <a:rPr lang="de-DE" sz="3200" dirty="0" smtClean="0"/>
              <a:t>All </a:t>
            </a:r>
            <a:r>
              <a:rPr lang="de-DE" sz="3200" dirty="0"/>
              <a:t>dies gehört zu Tätigkeiten unserer Praktikanten an Schulen. </a:t>
            </a:r>
            <a:endParaRPr lang="de-DE" sz="3200" dirty="0" smtClean="0"/>
          </a:p>
          <a:p>
            <a:r>
              <a:rPr lang="de-DE" sz="3200" dirty="0" smtClean="0"/>
              <a:t>Für </a:t>
            </a:r>
            <a:r>
              <a:rPr lang="de-DE" sz="3200" dirty="0"/>
              <a:t>diese </a:t>
            </a:r>
            <a:r>
              <a:rPr lang="de-DE" sz="3200" b="1" dirty="0">
                <a:solidFill>
                  <a:schemeClr val="accent6"/>
                </a:solidFill>
              </a:rPr>
              <a:t>„Soziale Arbeit an Schulen“ </a:t>
            </a:r>
            <a:r>
              <a:rPr lang="de-DE" sz="3200" dirty="0"/>
              <a:t>gibt es inzwischen einen eigenen Studiengang mit dem gleichen Namen an der OTH (</a:t>
            </a:r>
            <a:r>
              <a:rPr lang="de-DE" sz="3200" dirty="0" smtClean="0"/>
              <a:t>Ostbayerische Technische </a:t>
            </a:r>
            <a:r>
              <a:rPr lang="de-DE" sz="3200" dirty="0"/>
              <a:t>Hochschule) in Regensburg. </a:t>
            </a:r>
            <a:br>
              <a:rPr lang="de-DE" sz="3200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106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353817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7272808" cy="5454606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24128" y="4671156"/>
            <a:ext cx="3647383" cy="1742743"/>
            <a:chOff x="5049883" y="4589710"/>
            <a:chExt cx="3647383" cy="1742743"/>
          </a:xfrm>
        </p:grpSpPr>
        <p:sp>
          <p:nvSpPr>
            <p:cNvPr id="7" name="Gleichschenkliges Dreieck 6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7"/>
            <p:cNvSpPr/>
            <p:nvPr/>
          </p:nvSpPr>
          <p:spPr>
            <a:xfrm rot="19832614">
              <a:off x="5049883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528" y="2564904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6648400" cy="49863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049883" y="4589710"/>
            <a:ext cx="3647383" cy="1742743"/>
            <a:chOff x="5049883" y="4589710"/>
            <a:chExt cx="3647383" cy="1742743"/>
          </a:xfrm>
        </p:grpSpPr>
        <p:sp>
          <p:nvSpPr>
            <p:cNvPr id="3" name="Gleichschenkliges Dreieck 2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5049883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9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79512" y="260648"/>
            <a:ext cx="5040560" cy="59046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9" t="11631" r="27557"/>
          <a:stretch/>
        </p:blipFill>
        <p:spPr>
          <a:xfrm>
            <a:off x="5026867" y="541613"/>
            <a:ext cx="3392274" cy="5270961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832735" y="4815779"/>
            <a:ext cx="3647383" cy="1742743"/>
            <a:chOff x="5049883" y="4589710"/>
            <a:chExt cx="3647383" cy="1742743"/>
          </a:xfrm>
        </p:grpSpPr>
        <p:sp>
          <p:nvSpPr>
            <p:cNvPr id="3" name="Gleichschenkliges Dreieck 2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5049883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6"/>
          <a:stretch/>
        </p:blipFill>
        <p:spPr>
          <a:xfrm>
            <a:off x="503403" y="541612"/>
            <a:ext cx="4204585" cy="50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528" y="260648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898"/>
          <a:stretch/>
        </p:blipFill>
        <p:spPr>
          <a:xfrm>
            <a:off x="785091" y="637308"/>
            <a:ext cx="7243293" cy="5383979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69019" y="4685856"/>
            <a:ext cx="3647383" cy="1742743"/>
            <a:chOff x="5049883" y="4589710"/>
            <a:chExt cx="3647383" cy="1742743"/>
          </a:xfrm>
        </p:grpSpPr>
        <p:sp>
          <p:nvSpPr>
            <p:cNvPr id="3" name="Gleichschenkliges Dreieck 2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 rot="19832614">
              <a:off x="5049883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Realschule 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Furth im Wald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3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56176" y="2996952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4905" b="5651"/>
          <a:stretch/>
        </p:blipFill>
        <p:spPr>
          <a:xfrm>
            <a:off x="3275856" y="323356"/>
            <a:ext cx="3859004" cy="6013442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 rot="19832614">
            <a:off x="928717" y="867415"/>
            <a:ext cx="3004203" cy="1268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Krankenhaus</a:t>
            </a:r>
          </a:p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Roding</a:t>
            </a:r>
            <a:endParaRPr lang="de-DE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8202" y="2276872"/>
            <a:ext cx="8262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Studiengang</a:t>
            </a:r>
          </a:p>
          <a:p>
            <a:r>
              <a:rPr lang="de-DE" sz="6000" b="1" dirty="0" smtClean="0">
                <a:solidFill>
                  <a:schemeClr val="accent6"/>
                </a:solidFill>
              </a:rPr>
              <a:t>Soziale Arbeit an Schulen</a:t>
            </a:r>
            <a:endParaRPr lang="de-DE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188640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t="18501" r="21269" b="653"/>
          <a:stretch/>
        </p:blipFill>
        <p:spPr>
          <a:xfrm>
            <a:off x="651912" y="548680"/>
            <a:ext cx="4105311" cy="576064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 rot="19832614">
            <a:off x="3969762" y="4661719"/>
            <a:ext cx="3004203" cy="1268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Röger</a:t>
            </a:r>
          </a:p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Falkenstein</a:t>
            </a:r>
            <a:endParaRPr lang="de-DE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4048" y="980418"/>
            <a:ext cx="3546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chemeClr val="accent6"/>
                </a:solidFill>
              </a:rPr>
              <a:t>Freude</a:t>
            </a:r>
            <a:r>
              <a:rPr lang="de-DE" sz="3000" b="1" dirty="0" smtClean="0">
                <a:solidFill>
                  <a:schemeClr val="accent6"/>
                </a:solidFill>
              </a:rPr>
              <a:t> am </a:t>
            </a:r>
            <a:r>
              <a:rPr lang="de-DE" sz="6000" b="1" dirty="0" smtClean="0">
                <a:solidFill>
                  <a:schemeClr val="accent6"/>
                </a:solidFill>
              </a:rPr>
              <a:t>Helfen</a:t>
            </a:r>
            <a:endParaRPr lang="de-DE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908720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6"/>
                </a:solidFill>
              </a:rPr>
              <a:t>Ambulante Tagespflege Röger</a:t>
            </a:r>
            <a:r>
              <a:rPr lang="de-DE" sz="3200" b="1" dirty="0">
                <a:solidFill>
                  <a:schemeClr val="accent6"/>
                </a:solidFill>
              </a:rPr>
              <a:t/>
            </a:r>
            <a:br>
              <a:rPr lang="de-DE" sz="3200" b="1" dirty="0">
                <a:solidFill>
                  <a:schemeClr val="accent6"/>
                </a:solidFill>
              </a:rPr>
            </a:br>
            <a:r>
              <a:rPr lang="de-DE" sz="3200" dirty="0" smtClean="0"/>
              <a:t>Viele </a:t>
            </a:r>
            <a:r>
              <a:rPr lang="de-DE" sz="3200" dirty="0"/>
              <a:t>Familien möchten ihre Großeltern so lange wie möglich zu Hause betreuen und das obwohl beide Eltern berufstätig sind. Da ist die ambulante Tagespflege ein passendes Angebot:  Die Senioren werden tagsüber liebevoll und fürsorglich von </a:t>
            </a:r>
            <a:r>
              <a:rPr lang="de-DE" sz="3200" dirty="0" smtClean="0"/>
              <a:t>den Praktikanten </a:t>
            </a:r>
            <a:r>
              <a:rPr lang="de-DE" sz="3200" dirty="0"/>
              <a:t>umsorgt und sind abends bzw. am Wochenende wieder in den Familien. 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6631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35042" y="1988840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Der zu erwartende demographische Wandel bietet hier umfangreiche berufliche Möglichkeiten, wie z.B. den Studiengang </a:t>
            </a:r>
            <a:r>
              <a:rPr lang="de-DE" sz="3200" b="1" dirty="0">
                <a:solidFill>
                  <a:schemeClr val="accent6"/>
                </a:solidFill>
              </a:rPr>
              <a:t>„Pflegemanagement“ </a:t>
            </a:r>
            <a:r>
              <a:rPr lang="de-DE" sz="3200" dirty="0"/>
              <a:t>an der Fachhochschule Deggendorf.</a:t>
            </a:r>
          </a:p>
        </p:txBody>
      </p:sp>
    </p:spTree>
    <p:extLst>
      <p:ext uri="{BB962C8B-B14F-4D97-AF65-F5344CB8AC3E}">
        <p14:creationId xmlns:p14="http://schemas.microsoft.com/office/powerpoint/2010/main" val="22726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8202" y="2276872"/>
            <a:ext cx="8262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Studiengang</a:t>
            </a:r>
          </a:p>
          <a:p>
            <a:r>
              <a:rPr lang="de-DE" sz="6000" b="1" dirty="0" smtClean="0">
                <a:solidFill>
                  <a:schemeClr val="accent6"/>
                </a:solidFill>
              </a:rPr>
              <a:t>Pflegemanagement</a:t>
            </a:r>
            <a:endParaRPr lang="de-DE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092280" y="188640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7" y="567862"/>
            <a:ext cx="7704856" cy="5778642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697954" y="4863852"/>
            <a:ext cx="3961589" cy="1742743"/>
            <a:chOff x="4735677" y="4589710"/>
            <a:chExt cx="3961589" cy="1742743"/>
          </a:xfrm>
        </p:grpSpPr>
        <p:sp>
          <p:nvSpPr>
            <p:cNvPr id="5" name="Gleichschenkliges Dreieck 4"/>
            <p:cNvSpPr/>
            <p:nvPr/>
          </p:nvSpPr>
          <p:spPr>
            <a:xfrm rot="8659445">
              <a:off x="5974506" y="5338469"/>
              <a:ext cx="2722760" cy="993984"/>
            </a:xfrm>
            <a:prstGeom prst="triangle">
              <a:avLst>
                <a:gd name="adj" fmla="val 501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Abgerundetes Rechteck 5"/>
            <p:cNvSpPr/>
            <p:nvPr/>
          </p:nvSpPr>
          <p:spPr>
            <a:xfrm rot="19832614">
              <a:off x="4735677" y="4589710"/>
              <a:ext cx="3004203" cy="12689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Röger</a:t>
              </a:r>
            </a:p>
            <a:p>
              <a:pPr algn="ctr"/>
              <a:r>
                <a:rPr lang="de-DE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Falkenstein</a:t>
              </a:r>
              <a:endParaRPr lang="de-DE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6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020272" y="692696"/>
            <a:ext cx="1656184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914" r="4705" b="33565"/>
          <a:stretch/>
        </p:blipFill>
        <p:spPr>
          <a:xfrm>
            <a:off x="988291" y="1126836"/>
            <a:ext cx="7185892" cy="49254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04248" y="618679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Zeitungsausschnitt</a:t>
            </a:r>
            <a:endParaRPr lang="de-DE" sz="1600" dirty="0"/>
          </a:p>
        </p:txBody>
      </p:sp>
      <p:sp>
        <p:nvSpPr>
          <p:cNvPr id="6" name="Abgerundetes Rechteck 5"/>
          <p:cNvSpPr/>
          <p:nvPr/>
        </p:nvSpPr>
        <p:spPr>
          <a:xfrm rot="19832614">
            <a:off x="225346" y="671509"/>
            <a:ext cx="3004203" cy="1268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Röger</a:t>
            </a:r>
          </a:p>
          <a:p>
            <a:pPr algn="ctr"/>
            <a:r>
              <a:rPr lang="de-D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Falkenstein</a:t>
            </a:r>
            <a:endParaRPr lang="de-DE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Bildschirmpräsentation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Eisenhart</cp:lastModifiedBy>
  <cp:revision>31</cp:revision>
  <dcterms:created xsi:type="dcterms:W3CDTF">2014-04-25T11:22:28Z</dcterms:created>
  <dcterms:modified xsi:type="dcterms:W3CDTF">2014-07-01T09:26:38Z</dcterms:modified>
</cp:coreProperties>
</file>